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handoutMasterIdLst>
    <p:handoutMasterId r:id="rId37"/>
  </p:handoutMasterIdLst>
  <p:sldIdLst>
    <p:sldId id="355" r:id="rId2"/>
    <p:sldId id="451" r:id="rId3"/>
    <p:sldId id="452" r:id="rId4"/>
    <p:sldId id="453" r:id="rId5"/>
    <p:sldId id="459" r:id="rId6"/>
    <p:sldId id="454" r:id="rId7"/>
    <p:sldId id="460" r:id="rId8"/>
    <p:sldId id="461" r:id="rId9"/>
    <p:sldId id="470" r:id="rId10"/>
    <p:sldId id="471" r:id="rId11"/>
    <p:sldId id="472" r:id="rId12"/>
    <p:sldId id="462" r:id="rId13"/>
    <p:sldId id="455" r:id="rId14"/>
    <p:sldId id="456" r:id="rId15"/>
    <p:sldId id="457" r:id="rId16"/>
    <p:sldId id="473" r:id="rId17"/>
    <p:sldId id="458" r:id="rId18"/>
    <p:sldId id="483" r:id="rId19"/>
    <p:sldId id="484" r:id="rId20"/>
    <p:sldId id="463" r:id="rId21"/>
    <p:sldId id="475" r:id="rId22"/>
    <p:sldId id="464" r:id="rId23"/>
    <p:sldId id="474" r:id="rId24"/>
    <p:sldId id="476" r:id="rId25"/>
    <p:sldId id="466" r:id="rId26"/>
    <p:sldId id="468" r:id="rId27"/>
    <p:sldId id="477" r:id="rId28"/>
    <p:sldId id="469" r:id="rId29"/>
    <p:sldId id="467" r:id="rId30"/>
    <p:sldId id="478" r:id="rId31"/>
    <p:sldId id="479" r:id="rId32"/>
    <p:sldId id="482" r:id="rId33"/>
    <p:sldId id="480" r:id="rId34"/>
    <p:sldId id="481" r:id="rId35"/>
  </p:sldIdLst>
  <p:sldSz cx="9144000" cy="6858000" type="screen4x3"/>
  <p:notesSz cx="6797675" cy="9928225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9900"/>
    <a:srgbClr val="336600"/>
    <a:srgbClr val="FF6600"/>
    <a:srgbClr val="663300"/>
    <a:srgbClr val="446168"/>
    <a:srgbClr val="05777D"/>
    <a:srgbClr val="00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7" autoAdjust="0"/>
    <p:restoredTop sz="83613" autoAdjust="0"/>
  </p:normalViewPr>
  <p:slideViewPr>
    <p:cSldViewPr>
      <p:cViewPr varScale="1">
        <p:scale>
          <a:sx n="124" d="100"/>
          <a:sy n="124" d="100"/>
        </p:scale>
        <p:origin x="12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>
      <p:cViewPr varScale="1">
        <p:scale>
          <a:sx n="76" d="100"/>
          <a:sy n="76" d="100"/>
        </p:scale>
        <p:origin x="-327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E361907D-C821-4A41-81DA-70D8EDD02D8C}" type="datetimeFigureOut">
              <a:rPr lang="it-IT"/>
              <a:pPr>
                <a:defRPr/>
              </a:pPr>
              <a:t>07/07/22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E3352210-2107-41ED-B6F3-9973BCB873C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550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23CB1012-1BC0-4FF5-A66C-8E3CFAAF6DDA}" type="datetimeFigureOut">
              <a:rPr lang="it-IT"/>
              <a:pPr>
                <a:defRPr/>
              </a:pPr>
              <a:t>07/07/22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60F141B7-7767-4FE9-B122-2CC2FF06192D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26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C60943-771B-4F8D-8EEE-F99937E3B0F4}" type="slidenum">
              <a:rPr lang="it-IT" smtClean="0">
                <a:ea typeface="ＭＳ Ｐゴシック" pitchFamily="34" charset="-128"/>
              </a:rPr>
              <a:pPr/>
              <a:t>1</a:t>
            </a:fld>
            <a:endParaRPr lang="it-IT">
              <a:ea typeface="ＭＳ Ｐゴシック" pitchFamily="34" charset="-128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6125"/>
            <a:ext cx="4962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20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2EF22-3818-AF4E-8D01-04726179B517}" type="datetime1">
              <a:rPr lang="it-IT" smtClean="0"/>
              <a:t>07/07/22</a:t>
            </a:fld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65A5A4-6A1E-4296-8E99-AFB4D75BAB3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209BE-8314-6042-9E12-5BAB11BA3F09}" type="datetime1">
              <a:rPr lang="it-IT" smtClean="0"/>
              <a:t>07/07/22</a:t>
            </a:fld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019FF6-1FFE-4ABF-987D-885294BFA3C2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9C90D-1A2E-E641-AD08-178FA8EAE22F}" type="datetime1">
              <a:rPr lang="it-IT" smtClean="0"/>
              <a:t>07/07/22</a:t>
            </a:fld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320E9-F135-4103-AE14-E236A79B269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80F00-4D01-D241-A8A5-1E9E01D41E7C}" type="datetime1">
              <a:rPr lang="it-IT" smtClean="0"/>
              <a:t>07/07/22</a:t>
            </a:fld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C38D9-7E0A-474A-9E77-0327076EB4A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3028B-8D36-2641-A379-416E64E0791B}" type="datetime1">
              <a:rPr lang="it-IT" smtClean="0"/>
              <a:t>07/07/22</a:t>
            </a:fld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EB16F-A98D-40CD-8970-69572E43FD4B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6AAFA-9889-784C-8321-9A5709074894}" type="datetime1">
              <a:rPr lang="it-IT" smtClean="0"/>
              <a:t>07/07/22</a:t>
            </a:fld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AB786-3EB6-4C87-920E-967A7BBA5144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62C05-2678-294E-BE7B-F81FF218A25D}" type="datetime1">
              <a:rPr lang="it-IT" smtClean="0"/>
              <a:t>07/07/22</a:t>
            </a:fld>
            <a:endParaRPr lang="it-I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4DA47-BDDC-4048-81D3-437ED22F11E6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AC4A4-1B74-154E-9442-3D1C29444023}" type="datetime1">
              <a:rPr lang="it-IT" smtClean="0"/>
              <a:t>07/07/22</a:t>
            </a:fld>
            <a:endParaRPr lang="it-I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682C-CE32-432E-A0A7-E558A81FE3E4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3BF89-4C19-A342-951F-727A07DAFCC1}" type="datetime1">
              <a:rPr lang="it-IT" smtClean="0"/>
              <a:t>07/07/22</a:t>
            </a:fld>
            <a:endParaRPr lang="it-I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8D06A-8627-4B83-BEA2-1AB755C605D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B98ED-8699-CB4F-8ABA-CFB62DD738C2}" type="datetime1">
              <a:rPr lang="it-IT" smtClean="0"/>
              <a:t>07/07/22</a:t>
            </a:fld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4FB47-255F-41CF-BA2C-81D459103906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56A03-9C99-1243-92AA-A347C2745EE4}" type="datetime1">
              <a:rPr lang="it-IT" smtClean="0"/>
              <a:t>07/07/22</a:t>
            </a:fld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D7347-39CF-4D1C-9C70-44AF84E64A6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ＭＳ Ｐゴシック" pitchFamily="32" charset="-128"/>
              </a:defRPr>
            </a:lvl1pPr>
          </a:lstStyle>
          <a:p>
            <a:pPr>
              <a:defRPr/>
            </a:pPr>
            <a:fld id="{29898CB6-7400-3247-BF33-729BE08C99F6}" type="datetime1">
              <a:rPr lang="it-IT" smtClean="0"/>
              <a:t>07/07/22</a:t>
            </a:fld>
            <a:endParaRPr lang="it-I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ＭＳ Ｐゴシック" pitchFamily="32" charset="-128"/>
              </a:defRPr>
            </a:lvl1pPr>
          </a:lstStyle>
          <a:p>
            <a:pPr>
              <a:defRPr/>
            </a:pPr>
            <a:r>
              <a:rPr lang="it-IT"/>
              <a:t>1/39 | ARES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ＭＳ Ｐゴシック" pitchFamily="32" charset="-128"/>
              </a:defRPr>
            </a:lvl1pPr>
          </a:lstStyle>
          <a:p>
            <a:pPr>
              <a:defRPr/>
            </a:pPr>
            <a:fld id="{12DD74AB-C917-4259-8D2A-2336872C48D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>
    <p:wip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3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ndrea.brunello@uniud.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yc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njit.edu/~ronkowit/eliza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F4DML7FIWk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www.youtube.com/watch?v=GmU7SimFkpU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1&amp;seed=0.0817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simovinstitute.org/neural-network-zoo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1X5x3OGduc" TargetMode="External"/><Relationship Id="rId2" Type="http://schemas.openxmlformats.org/officeDocument/2006/relationships/hyperlink" Target="https://www.youtube.com/watch?v=qWPU5eOJ7SQ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urses.cs.washington.edu/courses/csep590/06au/projects/history-ai.pdf" TargetMode="External"/><Relationship Id="rId5" Type="http://schemas.openxmlformats.org/officeDocument/2006/relationships/hyperlink" Target="https://www.youtube.com/watch?v=rHKwIYsPXLg" TargetMode="External"/><Relationship Id="rId4" Type="http://schemas.openxmlformats.org/officeDocument/2006/relationships/hyperlink" Target="https://www.youtube.com/watch?v=8FHBh_Omds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Immagine 4" descr="copertina ESTERNO.jpg"/>
          <p:cNvPicPr>
            <a:picLocks noChangeAspect="1"/>
          </p:cNvPicPr>
          <p:nvPr/>
        </p:nvPicPr>
        <p:blipFill>
          <a:blip r:embed="rId3"/>
          <a:srcRect l="11609" t="294"/>
          <a:stretch>
            <a:fillRect/>
          </a:stretch>
        </p:blipFill>
        <p:spPr bwMode="auto">
          <a:xfrm>
            <a:off x="-23812" y="566738"/>
            <a:ext cx="9180513" cy="629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CasellaDiTesto 2"/>
          <p:cNvSpPr txBox="1">
            <a:spLocks noChangeArrowheads="1"/>
          </p:cNvSpPr>
          <p:nvPr/>
        </p:nvSpPr>
        <p:spPr bwMode="auto">
          <a:xfrm>
            <a:off x="250825" y="836613"/>
            <a:ext cx="8713788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32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it-IT" sz="4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Intelligenza Artificiale</a:t>
            </a:r>
          </a:p>
          <a:p>
            <a:r>
              <a:rPr lang="it-IT" sz="40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tra Passato, Presente e Futuro</a:t>
            </a:r>
            <a:endParaRPr lang="it-IT" sz="4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sz="3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sz="3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it-IT" sz="2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Andrea Brunello</a:t>
            </a:r>
          </a:p>
          <a:p>
            <a:r>
              <a:rPr lang="it-IT" sz="1400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andrea.brunello@uniud.it</a:t>
            </a:r>
            <a:endParaRPr lang="it-IT" sz="1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sz="11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sz="1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endParaRPr lang="it-IT" sz="16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  <a:p>
            <a:r>
              <a:rPr lang="it-IT" b="1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Cordovado, 7 luglio 2022</a:t>
            </a:r>
          </a:p>
          <a:p>
            <a:endParaRPr lang="it-IT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IA simbolica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316C70-FB0D-100D-FFBB-5AA92C823D3E}"/>
              </a:ext>
            </a:extLst>
          </p:cNvPr>
          <p:cNvSpPr txBox="1"/>
          <p:nvPr/>
        </p:nvSpPr>
        <p:spPr>
          <a:xfrm>
            <a:off x="633415" y="674975"/>
            <a:ext cx="7755009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Gli esseri umani ragionano attraverso «simboli» per assegnare significato a oggetti ed eventi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L’idea dietro all’approccio simbolico è che questi simboli sono i mattoni di qualsiasi processo cognitivo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Sistema di IA: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Base di conoscenza</a:t>
            </a:r>
            <a:r>
              <a:rPr lang="it-IT" sz="2000" dirty="0"/>
              <a:t>: </a:t>
            </a:r>
            <a:r>
              <a:rPr lang="it-IT" sz="2000" dirty="0">
                <a:hlinkClick r:id="rId2"/>
              </a:rPr>
              <a:t>progetto Cyc</a:t>
            </a:r>
            <a:endParaRPr lang="it-IT" sz="20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Insieme di regole</a:t>
            </a:r>
            <a:endParaRPr lang="it-IT" sz="2000" dirty="0"/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Motore inferenziale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Interpretabile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Sillogismo (Aristotele):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Premessa</a:t>
            </a:r>
            <a:r>
              <a:rPr lang="it-IT" sz="2000" dirty="0"/>
              <a:t>: Tutti gli uomini sono mortali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Premessa</a:t>
            </a:r>
            <a:r>
              <a:rPr lang="it-IT" sz="2000" dirty="0"/>
              <a:t>: Tutti i greci sono uomini</a:t>
            </a:r>
          </a:p>
          <a:p>
            <a:pPr marL="1200150" lvl="2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Conclusione</a:t>
            </a:r>
            <a:r>
              <a:rPr lang="it-IT" sz="2000" dirty="0"/>
              <a:t>: Tutti i greci sono mortali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Funziona bene con applicazioni che hanno regole e obiettivi ben definiti</a:t>
            </a:r>
          </a:p>
        </p:txBody>
      </p:sp>
    </p:spTree>
    <p:extLst>
      <p:ext uri="{BB962C8B-B14F-4D97-AF65-F5344CB8AC3E}">
        <p14:creationId xmlns:p14="http://schemas.microsoft.com/office/powerpoint/2010/main" val="13359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IA connettivista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316C70-FB0D-100D-FFBB-5AA92C823D3E}"/>
              </a:ext>
            </a:extLst>
          </p:cNvPr>
          <p:cNvSpPr txBox="1"/>
          <p:nvPr/>
        </p:nvSpPr>
        <p:spPr>
          <a:xfrm>
            <a:off x="633415" y="836712"/>
            <a:ext cx="782701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Non sono gli esseri umani a codificare la conoscenza in modo esplicito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Modelli e metodi statistici che consentono al sistema di apprendere in modo autonomo dai dati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L’idea è cercare di riprodurre le capacità intellettuali utilizzando un modello semplificato delle funzionalità cerebrali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Richiede grandi quantità di dati di alta qualità</a:t>
            </a:r>
          </a:p>
        </p:txBody>
      </p:sp>
      <p:pic>
        <p:nvPicPr>
          <p:cNvPr id="16392" name="Picture 8" descr="Object Detection vs Object Recognition vs Image Segmentation - GeeksforGeeks">
            <a:extLst>
              <a:ext uri="{FF2B5EF4-FFF2-40B4-BE49-F238E27FC236}">
                <a16:creationId xmlns:a16="http://schemas.microsoft.com/office/drawing/2014/main" id="{86EFCF2B-4804-A532-B80C-4A44F23E9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52" y="3992654"/>
            <a:ext cx="5436096" cy="23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5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Un po’ di storia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02756-42A3-52BD-553C-2DF6ED04E0BE}"/>
              </a:ext>
            </a:extLst>
          </p:cNvPr>
          <p:cNvSpPr txBox="1"/>
          <p:nvPr/>
        </p:nvSpPr>
        <p:spPr>
          <a:xfrm>
            <a:off x="395536" y="908720"/>
            <a:ext cx="7920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Il termine «Intelligenza Artificiale» viene per la prima volta utilizzato da John McCarthy nel 1956, con l’organizzazione del </a:t>
            </a:r>
            <a:r>
              <a:rPr lang="it-IT" sz="2000" b="1" dirty="0"/>
              <a:t>Dartmouth Summer Research Project on Artificial Intelligence</a:t>
            </a:r>
            <a:endParaRPr lang="it-IT" sz="2000" dirty="0"/>
          </a:p>
        </p:txBody>
      </p:sp>
      <p:pic>
        <p:nvPicPr>
          <p:cNvPr id="9218" name="Picture 2" descr="Braving the world of Artificial Intelligence | by Vinícius Campos |  DataDrivenInvestor">
            <a:extLst>
              <a:ext uri="{FF2B5EF4-FFF2-40B4-BE49-F238E27FC236}">
                <a16:creationId xmlns:a16="http://schemas.microsoft.com/office/drawing/2014/main" id="{2B3CD410-B663-6598-1FB8-2BD6A12E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92" y="2204864"/>
            <a:ext cx="638101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9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Visione storica d’insieme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02756-42A3-52BD-553C-2DF6ED04E0BE}"/>
              </a:ext>
            </a:extLst>
          </p:cNvPr>
          <p:cNvSpPr txBox="1"/>
          <p:nvPr/>
        </p:nvSpPr>
        <p:spPr>
          <a:xfrm>
            <a:off x="395536" y="920914"/>
            <a:ext cx="8424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Da quel momento, l’Intelligenza Artificiale ha vissuto una storia fatta di continui alti e bassi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9632036-E67F-686E-2CD8-08B4306B2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"/>
          <a:stretch/>
        </p:blipFill>
        <p:spPr bwMode="auto">
          <a:xfrm>
            <a:off x="1043608" y="2068107"/>
            <a:ext cx="7056784" cy="42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3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539552" y="692696"/>
            <a:ext cx="7920880" cy="6894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 primi programmi sviluppati a seguito della conferenza apparirono, alla maggior parte delle persone, sorprendenti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 computer iniziarono a dimostrare teoremi di geometria, a risolvere problemi matematici, e a «parlare» in inglese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Regnava l’ottimismo: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1958</a:t>
            </a:r>
            <a:r>
              <a:rPr lang="it-IT" dirty="0"/>
              <a:t>, H. A. Simon e A. Newell: </a:t>
            </a:r>
            <a:r>
              <a:rPr lang="it-IT" i="1" dirty="0"/>
              <a:t>«entro 10 anni un computer sarà campione del mondo di scacchi»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1965</a:t>
            </a:r>
            <a:r>
              <a:rPr lang="it-IT" dirty="0"/>
              <a:t>, A. Simon: </a:t>
            </a:r>
            <a:r>
              <a:rPr lang="it-IT" i="1" dirty="0"/>
              <a:t>«le macchine saranno capaci, entro 20 anni, di fare qualsiasi cosa che fanno gli esseri umani»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1965</a:t>
            </a:r>
            <a:r>
              <a:rPr lang="it-IT" dirty="0"/>
              <a:t>, M. Minsky: </a:t>
            </a:r>
            <a:r>
              <a:rPr lang="it-IT" i="1" dirty="0"/>
              <a:t>«entro una generazione […] il problema di creare un’intelligenza artificiale sarà sostanzialmente risolto»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1967</a:t>
            </a:r>
            <a:r>
              <a:rPr lang="it-IT" dirty="0"/>
              <a:t>, M. Minsky: </a:t>
            </a:r>
            <a:r>
              <a:rPr lang="it-IT" i="1" dirty="0"/>
              <a:t>«fra 3-8 anni avremo una macchina con l’intelligenza di una persona media»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A fine anni ‘50 viene implementato il </a:t>
            </a:r>
            <a:r>
              <a:rPr lang="it-IT" b="1" dirty="0"/>
              <a:t>Perceptron </a:t>
            </a:r>
            <a:r>
              <a:rPr lang="it-IT" dirty="0"/>
              <a:t>(rete neurale)</a:t>
            </a:r>
            <a:endParaRPr lang="it-IT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Agenzie governative come DARPA (Defense Advanced Research Project Agency) iniettarono, come risultato, quantità enormi di denaro nella ricerca, senza seguire un obiettivo specifico </a:t>
            </a:r>
            <a:r>
              <a:rPr lang="it-IT" i="1" dirty="0"/>
              <a:t>«Fund people, not projects!»</a:t>
            </a:r>
          </a:p>
          <a:p>
            <a:pPr lvl="1">
              <a:spcAft>
                <a:spcPts val="1800"/>
              </a:spcAft>
            </a:pPr>
            <a:endParaRPr lang="it-IT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Anni ’50: primi, entusiastici, passi</a:t>
            </a:r>
          </a:p>
        </p:txBody>
      </p:sp>
    </p:spTree>
    <p:extLst>
      <p:ext uri="{BB962C8B-B14F-4D97-AF65-F5344CB8AC3E}">
        <p14:creationId xmlns:p14="http://schemas.microsoft.com/office/powerpoint/2010/main" val="25043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Anni ‘60: primi scricchiolii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3AD2F1-666B-BCD6-108C-3E91214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836712"/>
            <a:ext cx="792088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Per quanto fossero importanti i primi risultati conseguiti dall’IA, erano in larga parte basati su una tecnica piuttosto semplice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Per raggiungere un obiettivo, es., dimostrare un teorema con una sequenza di deduzioni logiche, procedevano passo dopo passo, un po’ come si fa esplorando un labirinto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Al raggiungimento di un vicolo cieco, tornavano indietro percorrendo una strada diversa, sino a trovare l’uscita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 passi ammissibili, e le regole di tale «gioco», erano specificate a mano da esseri umani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«Ragionamento come ricerca», metodo di forza bruta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Problema: </a:t>
            </a:r>
            <a:r>
              <a:rPr lang="it-IT" dirty="0"/>
              <a:t>in certi casi, il numero di possibili percorsi attraverso il labirinto è astronomico (esplosione combinatoria)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Approcci buoni su problemi piccoli e ben formalizzati/definiti (spoiler: il mondo reale non è fatto così)</a:t>
            </a:r>
          </a:p>
        </p:txBody>
      </p:sp>
    </p:spTree>
    <p:extLst>
      <p:ext uri="{BB962C8B-B14F-4D97-AF65-F5344CB8AC3E}">
        <p14:creationId xmlns:p14="http://schemas.microsoft.com/office/powerpoint/2010/main" val="31883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Anni ‘60: primi scricchiolii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3AD2F1-666B-BCD6-108C-3E91214A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08720"/>
            <a:ext cx="7920880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ELIZA (1964-1966), riconosciuto come il primo chatbot della storia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E’ in grado di simulare la conversazione con uno psicoterapeuta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Talvolta la conversazione poteva sembrare così reale da indurre le persone a credere che stessero interagendo con un essere umano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0D21B52-73DE-A2F5-E99E-648735B5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200505"/>
            <a:ext cx="5127216" cy="332483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46283227-E82E-466E-2B8C-52D7241F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164483"/>
            <a:ext cx="3024336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David Avidan, «</a:t>
            </a:r>
            <a:r>
              <a:rPr lang="it-IT" i="1" dirty="0"/>
              <a:t>My Electronic Psychiatrist – Eight Authentic Talks with a Computer»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Tutt’oggi viene utilizzato il termine «Eliza effect»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3"/>
              </a:rPr>
              <a:t>Implementazione di Eliza</a:t>
            </a:r>
            <a:endParaRPr lang="it-IT" dirty="0"/>
          </a:p>
          <a:p>
            <a:pPr>
              <a:spcAft>
                <a:spcPts val="18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85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1974-1980: </a:t>
            </a: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Primo inverno dell’IA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B685953-0CA5-5909-8387-70F908FA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08720"/>
            <a:ext cx="7920880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Messi di fronte ai primi insuccessi, i ricercatori rilanciarono con frasi sempre più sensazionalistiche, nel timore di perdere i fondi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Tuttavia, risultò chiaro ad un certo punto che li scienziati avevano grossolanamente sottovalutato le difficoltà legate all’IA: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Esplosione combinatoria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Scarse </a:t>
            </a:r>
            <a:r>
              <a:rPr lang="it-IT" b="1" dirty="0"/>
              <a:t>risorse computazionali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Difficoltà nella codifica del contesto e della conoscenza comune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L’ultimo punto è estremamente rilevante nel caso della traduzione fra lingue, es., fra inglese e russo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«lo spirito è forte, ma la carne è debole»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«la vodka è buona, ma la carne è marcia»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Sul fronte connettivista: </a:t>
            </a:r>
            <a:r>
              <a:rPr lang="it-IT" i="1" dirty="0"/>
              <a:t>M. Minksy, S. Papert, Perceptrons (1969)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Le agenzie governative ritirarono infine i fondi, con conseguenze devastanti per la ricerca sull’Intelligenza Artificiale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11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1974-1980: </a:t>
            </a: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Primo inverno dell’IA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B685953-0CA5-5909-8387-70F908FA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692696"/>
            <a:ext cx="792088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Nel 1975 viene presentato </a:t>
            </a:r>
            <a:r>
              <a:rPr lang="it-IT" b="1" dirty="0"/>
              <a:t>Cray-1</a:t>
            </a:r>
            <a:r>
              <a:rPr lang="it-IT" dirty="0"/>
              <a:t>, considerato uno dei supercomputer più di successo della storia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CPU 80 MHz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Memoria 8.39 Megabyte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Costo di 35.000.000 $ (del 2021)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Consumo di 115 kW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E2CF966-991E-CE27-38D1-3C8AB01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07" y="3284984"/>
            <a:ext cx="5702586" cy="320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1974-1980: </a:t>
            </a: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Primo inverno dell’IA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B685953-0CA5-5909-8387-70F908FA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5" y="1763409"/>
            <a:ext cx="79208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2006: Nokia n73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CPU 220 MHz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Memoria 64 Megabyte</a:t>
            </a:r>
          </a:p>
        </p:txBody>
      </p:sp>
      <p:pic>
        <p:nvPicPr>
          <p:cNvPr id="33794" name="Picture 2" descr="Nokia N73">
            <a:extLst>
              <a:ext uri="{FF2B5EF4-FFF2-40B4-BE49-F238E27FC236}">
                <a16:creationId xmlns:a16="http://schemas.microsoft.com/office/drawing/2014/main" id="{C04ED19E-33C5-8417-1F1E-F154334E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68760"/>
            <a:ext cx="2435129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83135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Intelligenza Artificiale - Immaginario Collettivo</a:t>
            </a:r>
          </a:p>
        </p:txBody>
      </p:sp>
      <p:pic>
        <p:nvPicPr>
          <p:cNvPr id="1026" name="Picture 2" descr="Terminator - Film (1984) - MYmovies.it">
            <a:extLst>
              <a:ext uri="{FF2B5EF4-FFF2-40B4-BE49-F238E27FC236}">
                <a16:creationId xmlns:a16="http://schemas.microsoft.com/office/drawing/2014/main" id="{0F496555-6F8A-FD8B-ADB4-6E5F8533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58" y="817439"/>
            <a:ext cx="2282534" cy="33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 musica di Matrix (1999), cult quanto il film | GQ Italia">
            <a:extLst>
              <a:ext uri="{FF2B5EF4-FFF2-40B4-BE49-F238E27FC236}">
                <a16:creationId xmlns:a16="http://schemas.microsoft.com/office/drawing/2014/main" id="{0D0261BA-CC58-06B6-AC08-3FD4224F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42" y="655415"/>
            <a:ext cx="2271107" cy="30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er 2001: A Space Odyssey. : Amazon.it: Cancelleria e prodotti per  ufficio">
            <a:extLst>
              <a:ext uri="{FF2B5EF4-FFF2-40B4-BE49-F238E27FC236}">
                <a16:creationId xmlns:a16="http://schemas.microsoft.com/office/drawing/2014/main" id="{07260CCE-2EF6-A16E-8913-AE2C6A5D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1350"/>
            <a:ext cx="2555802" cy="38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ade Runner – The Final Cut – locandina (dimensioni: 68,6 x 99,1 cm) :  Amazon.it: Casa e cucina">
            <a:extLst>
              <a:ext uri="{FF2B5EF4-FFF2-40B4-BE49-F238E27FC236}">
                <a16:creationId xmlns:a16="http://schemas.microsoft.com/office/drawing/2014/main" id="{162D776C-0F4B-75E1-608E-97092B5B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48" y="3886736"/>
            <a:ext cx="2045820" cy="28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1980-1987 : </a:t>
            </a: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Il secondo boom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CFC3AFF-5C31-399C-C4FC-5795030C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33" y="4074417"/>
            <a:ext cx="5590934" cy="2186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740EC82-90E9-3040-4039-5F547667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1" y="908720"/>
            <a:ext cx="7971033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Gli anni ‘80 vedono l’esplosione di popolarità dei </a:t>
            </a:r>
            <a:r>
              <a:rPr lang="it-IT" b="1" dirty="0"/>
              <a:t>sistema esperti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Idea: codificare la conoscenza di un insieme di esperti del dominio all’interno di una macchina, tramite fatti ed insiemi di regole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La macchina, seguendo tali fatti e regole, sarà poi in grado di «ragionare» in modo da rispondere a domande formulate sullo stesso dominio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Sistemi per la diagnostica, la configurazione, … funzionano!</a:t>
            </a:r>
          </a:p>
        </p:txBody>
      </p:sp>
    </p:spTree>
    <p:extLst>
      <p:ext uri="{BB962C8B-B14F-4D97-AF65-F5344CB8AC3E}">
        <p14:creationId xmlns:p14="http://schemas.microsoft.com/office/powerpoint/2010/main" val="273686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1980-1987 : </a:t>
            </a: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L’hype aumenta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740EC82-90E9-3040-4039-5F547667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22588"/>
            <a:ext cx="7920880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Sempre più compagnie si affidano a sistemi esperti per compiti gestionali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Nascono diverse aziende che producono hardware dedicato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Parallelamente, si ha la rinascita dell’approccio connettivista, con la scoperta di nuove tecniche per l’addestramento delle </a:t>
            </a:r>
            <a:r>
              <a:rPr lang="it-IT" b="1" dirty="0"/>
              <a:t>reti neurali</a:t>
            </a:r>
            <a:endParaRPr lang="it-IT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Nel 1981, il governo giapponese lancia il </a:t>
            </a:r>
            <a:r>
              <a:rPr lang="it-IT" b="1" dirty="0"/>
              <a:t>«Fifth Generation Computer Project»</a:t>
            </a:r>
            <a:r>
              <a:rPr lang="it-IT" dirty="0"/>
              <a:t>, con l’obiettivo di costruire macchine in grado di: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Conversare con un essere umano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Svolgere traduzioni fra lingue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Comprendere il contenuto di fotografia e immagini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Ragionare come gli esseri umani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In risposta, DARPA lancia la «Strategic Computing Initiative»</a:t>
            </a:r>
          </a:p>
        </p:txBody>
      </p:sp>
    </p:spTree>
    <p:extLst>
      <p:ext uri="{BB962C8B-B14F-4D97-AF65-F5344CB8AC3E}">
        <p14:creationId xmlns:p14="http://schemas.microsoft.com/office/powerpoint/2010/main" val="323941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Secondo inverno: 1987-1993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9AE3A1F-48B3-7A2F-7B58-D2D0A8F8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996"/>
            <a:ext cx="7920880" cy="460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Architetture generaliste sempre più performanti incrementano la concorrenza nei confronti dei produttori di hardware dedicato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Contemporaneo calo della domanda di sistemi esperti, che si rivelano estremamente difficili e costosi da </a:t>
            </a:r>
            <a:r>
              <a:rPr lang="it-IT" b="1" dirty="0"/>
              <a:t>gestire e mantenere</a:t>
            </a:r>
            <a:r>
              <a:rPr lang="it-IT" dirty="0"/>
              <a:t> quando applicati al di fuori di contesti estremamente specifici: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Sistemi che non apprendono la conoscenza dai dati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Difficoltà di specifica: regole fragili, cablate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Moltissime regole: conflitti, incompletezza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Fallimento di dozzine di compagnie produttrici di hardware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1992: il «Fifth Generation Computer Project» termina con un fallimento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dirty="0"/>
              <a:t>DARPA taglia nuovamente i fondi alla ricerca</a:t>
            </a:r>
          </a:p>
        </p:txBody>
      </p:sp>
    </p:spTree>
    <p:extLst>
      <p:ext uri="{BB962C8B-B14F-4D97-AF65-F5344CB8AC3E}">
        <p14:creationId xmlns:p14="http://schemas.microsoft.com/office/powerpoint/2010/main" val="18698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Graduale ripresa: 1993-2011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D05D8BF-647A-6DDD-1199-75CC34471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996"/>
            <a:ext cx="7920880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Sistema per la pianificazione della logistica (DART, Dynamic Analysis and Replanning Tool): nel corso della Guerra del Golfo, ripaga tutti i fondi DARPA dei precedenti 30 anni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Le reti neurali ottengono i primi successi nel </a:t>
            </a:r>
            <a:br>
              <a:rPr lang="it-IT" dirty="0"/>
            </a:br>
            <a:r>
              <a:rPr lang="it-IT" dirty="0"/>
              <a:t>riconoscimento di caratteri (USPS)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Diverse applicazioni, tipicamente passate in sordina, </a:t>
            </a:r>
            <a:br>
              <a:rPr lang="it-IT" dirty="0"/>
            </a:br>
            <a:r>
              <a:rPr lang="it-IT" dirty="0"/>
              <a:t>per risolvere problemi specifici: logistica, data mining,</a:t>
            </a:r>
            <a:br>
              <a:rPr lang="it-IT" dirty="0"/>
            </a:br>
            <a:r>
              <a:rPr lang="it-IT" dirty="0"/>
              <a:t>riconoscimento del linguaggio in domini specifici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In generale, la ricerca si fa molto più «cauta», sistematica, ingegnerizzata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N. Bostrom (2006): </a:t>
            </a:r>
            <a:r>
              <a:rPr lang="it-IT" i="1" dirty="0"/>
              <a:t>"Un sacco di intelligenza artificiale all'avanguardia è filtrata in applicazioni generali, spesso senza essere chiamata IA; questo perché, una volta che qualcosa diventa sufficientemente utile e abbastanza comune, non viene più etichettata come IA"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9460" name="Picture 4" descr="Sample images of MNIST data. | Download Scientific Diagram">
            <a:extLst>
              <a:ext uri="{FF2B5EF4-FFF2-40B4-BE49-F238E27FC236}">
                <a16:creationId xmlns:a16="http://schemas.microsoft.com/office/drawing/2014/main" id="{3F8AF380-D67C-DF52-B752-B889BFF5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92" y="2060848"/>
            <a:ext cx="1938040" cy="19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5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Graduale ripresa: 1993-2011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D05D8BF-647A-6DDD-1199-75CC34471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692696"/>
            <a:ext cx="7920880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11 maggio 1997</a:t>
            </a:r>
            <a:r>
              <a:rPr lang="it-IT" dirty="0"/>
              <a:t>: Deep Blue (IBM) diventa il primo computer a battere a scacchi un campione del mondo in carica, Garry Kasparov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Il successo non è dovuto a nuove rivoluzionarie idee, ma ad un miglioramento delle capacità di calcolo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Deep Blue è 10.000.000 di volte più potente delle macchine in uso nei primi anni ’50: in un secondo può valutare 200.000.000 di mosse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Legge di Moore: la velocità e le capacità di memorizzazione dei computer raddoppiano ogni due anni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20482" name="Picture 2" descr="Deep Blue vs. Kasparov scacco matto all'intelligenza umana - La Stampa">
            <a:extLst>
              <a:ext uri="{FF2B5EF4-FFF2-40B4-BE49-F238E27FC236}">
                <a16:creationId xmlns:a16="http://schemas.microsoft.com/office/drawing/2014/main" id="{47D954F9-3E5D-F427-FA86-42D13093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61048"/>
            <a:ext cx="4558506" cy="256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8F2827FC-9633-05BA-53B3-4C0FD049E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31" y="3324973"/>
            <a:ext cx="3799949" cy="34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Esplosione: 2011-oggi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D75AABA-77AA-740A-34C6-823B6C60B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764704"/>
            <a:ext cx="8064896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Non si vuole costruire una IA «generale», ma la ricerca è molto più pragmatica e focalizzata su problemi specifici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Sempre più dati a disposizione su cui addestrare soluzioni di IA (Big Data), grazie anche allo sviluppo di Internet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Nel 2012, tramite </a:t>
            </a:r>
            <a:r>
              <a:rPr lang="it-IT" b="1" dirty="0"/>
              <a:t>reti neurali</a:t>
            </a:r>
            <a:r>
              <a:rPr lang="it-IT" dirty="0"/>
              <a:t>, un gruppo di ricerca improvvisamente dimezza l’errore di classificazione sul dataset ImageNet, composto da più di 14 milioni di immagini suddivise in 20.000 categorie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D24F72C-DA90-4B71-90DA-70B2AA22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77" y="3645024"/>
            <a:ext cx="5499445" cy="299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Applicazioni dell’Intelligenza Artificiale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A07436-2BC6-0A26-A723-F8F3B564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6" t="36276" r="21060" b="34375"/>
          <a:stretch/>
        </p:blipFill>
        <p:spPr>
          <a:xfrm>
            <a:off x="749051" y="712965"/>
            <a:ext cx="2687376" cy="8923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E09DF3-2486-CD07-6447-F0683315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324" y="764704"/>
            <a:ext cx="3882008" cy="218039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1B5FFF7-7CE2-E7F9-16B9-04EA74DE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6" y="1773240"/>
            <a:ext cx="4139953" cy="27599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5A90949-5377-1434-DCC7-E32C6CD6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88" y="3212976"/>
            <a:ext cx="4017144" cy="225682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D4538FA-272C-22D8-9952-54763829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02" y="4869160"/>
            <a:ext cx="3452568" cy="172628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8505AA-A6E0-8D4A-55C0-89504DF14085}"/>
              </a:ext>
            </a:extLst>
          </p:cNvPr>
          <p:cNvSpPr txBox="1"/>
          <p:nvPr/>
        </p:nvSpPr>
        <p:spPr>
          <a:xfrm>
            <a:off x="4337485" y="5719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Shakey (1966-1972)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60CE5F-692B-0FCB-CEB9-DE77F672B6C2}"/>
              </a:ext>
            </a:extLst>
          </p:cNvPr>
          <p:cNvSpPr txBox="1"/>
          <p:nvPr/>
        </p:nvSpPr>
        <p:spPr>
          <a:xfrm>
            <a:off x="4337485" y="62332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8"/>
              </a:rPr>
              <a:t>Atlas,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0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Limiti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99CD20F-C95E-9017-5031-8359B9290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764704"/>
            <a:ext cx="792088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Ci sono ancora limiti importanti che riguardano le capacità di apprendimento di una rete neurale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Tipicamente, sono richieste decine o centinaia di migliaia di esempi anche per imparare un semplice concetto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 modelli addestrati possono mostrare dei comportamenti inattesi quando sottoposti ad un input mai incontrato in fase di addestramento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D53B07-F632-413B-1A83-1A82494A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645024"/>
            <a:ext cx="781377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Futuro?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99CD20F-C95E-9017-5031-8359B9290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764704"/>
            <a:ext cx="806489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Alle soluzioni di IA manca un </a:t>
            </a:r>
            <a:r>
              <a:rPr lang="it-IT" b="1" dirty="0"/>
              <a:t>modello del mondo</a:t>
            </a:r>
            <a:r>
              <a:rPr lang="it-IT" dirty="0"/>
              <a:t>, trasversale al compito specifico per il quale il sistema viene utilizzato, costruito incrementalmente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Modello sul quale basarsi per imparare ogni nuova abilità, e da utilizzare per gestire situazioni mai osservate in precedenza, per formulare previsioni sulle conseguenze delle proprie azioni, …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074A45-BE86-A443-C2B5-62F213C0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609552"/>
            <a:ext cx="6896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Reti neurali (naturali)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FFCFC69-A721-28B0-D2D6-9E66A90E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23" y="2420888"/>
            <a:ext cx="6776938" cy="371240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F2D8304-A519-8363-5188-168DE2FD5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692696"/>
            <a:ext cx="7920880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dirty="0"/>
              <a:t>Il cervello umano contiene all’incirca 86 miliardi di neuroni, collegati da 10¹⁴-10¹⁵ sinapsi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/>
              <a:t>I dendriti ricevono i segnali dagli altri neuroni; la cellula elabora i segnali ricevuti e, se si verificano delle opportune condizioni, genera un segnale in output attraverso l’assone e le sinapsi</a:t>
            </a:r>
          </a:p>
        </p:txBody>
      </p:sp>
    </p:spTree>
    <p:extLst>
      <p:ext uri="{BB962C8B-B14F-4D97-AF65-F5344CB8AC3E}">
        <p14:creationId xmlns:p14="http://schemas.microsoft.com/office/powerpoint/2010/main" val="204255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La Singolarità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1C8F8A-2AB6-9AD7-7828-82754D5A7EE3}"/>
              </a:ext>
            </a:extLst>
          </p:cNvPr>
          <p:cNvSpPr txBox="1"/>
          <p:nvPr/>
        </p:nvSpPr>
        <p:spPr>
          <a:xfrm>
            <a:off x="309429" y="980728"/>
            <a:ext cx="867601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Istante in cui la crescita tecnologica diventa </a:t>
            </a:r>
            <a:r>
              <a:rPr lang="it-IT" sz="2000" b="1" dirty="0"/>
              <a:t>incontrollabile ed irreversibile</a:t>
            </a:r>
            <a:r>
              <a:rPr lang="it-IT" sz="2000" dirty="0"/>
              <a:t>, con conseguenze imprevedibili per la civiltà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Creazione di un agente intelligente, in grado di auto-migliorarsi sempre più velocemente, fino a generare una superintelligenza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Il termine «singolarità» riflette l’idea che tale cambiamento potrebbe avvenire improvvisamente, senza essere previsto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Concetto sostenuto da Elon Musk, Stephen Hawking, …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S. Hawking: </a:t>
            </a:r>
            <a:r>
              <a:rPr lang="it-IT" sz="2000" i="1" dirty="0"/>
              <a:t>«Il successo nella creazione dell'IA sarebbe il più grande evento nella storia umana. Sfortunatamente, potrebbe anche essere l'ultimo, a meno che non impariamo come evitarne i rischi»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Nick Bostrom e Vincent C. Müller hanno «stimato» una probabilità del 50% che tale fenomeno possa verificarsi fra il 2040 e il 2050</a:t>
            </a:r>
          </a:p>
        </p:txBody>
      </p:sp>
    </p:spTree>
    <p:extLst>
      <p:ext uri="{BB962C8B-B14F-4D97-AF65-F5344CB8AC3E}">
        <p14:creationId xmlns:p14="http://schemas.microsoft.com/office/powerpoint/2010/main" val="417124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Reti neurali (artificiali)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FF2D8304-A519-8363-5188-168DE2FD5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52" y="692696"/>
                <a:ext cx="7920880" cy="26497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dirty="0"/>
                  <a:t>Un neurone riceve in input un insieme di quantità numeriche: </a:t>
                </a:r>
                <a:br>
                  <a:rPr lang="it-IT" dirty="0"/>
                </a:br>
                <a:r>
                  <a:rPr lang="it-IT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it-IT" b="0" dirty="0"/>
                  <a:t> nel nostro caso 1.0, 2.0, 2.1, 1.2</a:t>
                </a:r>
              </a:p>
              <a:p>
                <a:pPr marL="285750" indent="-285750">
                  <a:lnSpc>
                    <a:spcPct val="15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dirty="0"/>
                  <a:t>Ciascuna quantità viene moltiplicata per un peso: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b="0" dirty="0"/>
                  <a:t>Facciamo la somma di tali prodotti: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it-IT" b="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it-IT" dirty="0"/>
                  <a:t>Il risultato della somma viene passato attraverso una «funzione di attivazione», che decide se e come attivare l’output di un neurone</a:t>
                </a:r>
              </a:p>
            </p:txBody>
          </p:sp>
        </mc:Choice>
        <mc:Fallback xmlns="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FF2D8304-A519-8363-5188-168DE2FD5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692696"/>
                <a:ext cx="7920880" cy="2649764"/>
              </a:xfrm>
              <a:prstGeom prst="rect">
                <a:avLst/>
              </a:prstGeom>
              <a:blipFill>
                <a:blip r:embed="rId2"/>
                <a:stretch>
                  <a:fillRect l="-480" b="-238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8" name="Picture 4">
            <a:extLst>
              <a:ext uri="{FF2B5EF4-FFF2-40B4-BE49-F238E27FC236}">
                <a16:creationId xmlns:a16="http://schemas.microsoft.com/office/drawing/2014/main" id="{5A113137-F3F1-56C2-04DD-2F65B424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50" y="3447232"/>
            <a:ext cx="5396946" cy="33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A526FAD-543E-1042-EDAC-0261E3FB932C}"/>
                  </a:ext>
                </a:extLst>
              </p:cNvPr>
              <p:cNvSpPr txBox="1"/>
              <p:nvPr/>
            </p:nvSpPr>
            <p:spPr>
              <a:xfrm>
                <a:off x="1177230" y="5589240"/>
                <a:ext cx="43204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A526FAD-543E-1042-EDAC-0261E3FB9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30" y="5589240"/>
                <a:ext cx="432048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BBA66E0-E469-2586-0F6E-DFE15892824E}"/>
                  </a:ext>
                </a:extLst>
              </p:cNvPr>
              <p:cNvSpPr txBox="1"/>
              <p:nvPr/>
            </p:nvSpPr>
            <p:spPr>
              <a:xfrm>
                <a:off x="1222362" y="5085184"/>
                <a:ext cx="34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BBA66E0-E469-2586-0F6E-DFE15892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62" y="5085184"/>
                <a:ext cx="341784" cy="369332"/>
              </a:xfrm>
              <a:prstGeom prst="rect">
                <a:avLst/>
              </a:prstGeom>
              <a:blipFill>
                <a:blip r:embed="rId5"/>
                <a:stretch>
                  <a:fillRect r="-3571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FDA8611-0E44-9509-8C9F-F1EECD47858B}"/>
                  </a:ext>
                </a:extLst>
              </p:cNvPr>
              <p:cNvSpPr txBox="1"/>
              <p:nvPr/>
            </p:nvSpPr>
            <p:spPr>
              <a:xfrm>
                <a:off x="1225018" y="4581128"/>
                <a:ext cx="34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FDA8611-0E44-9509-8C9F-F1EECD478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018" y="4581128"/>
                <a:ext cx="341784" cy="369332"/>
              </a:xfrm>
              <a:prstGeom prst="rect">
                <a:avLst/>
              </a:prstGeom>
              <a:blipFill>
                <a:blip r:embed="rId6"/>
                <a:stretch>
                  <a:fillRect r="-3571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21D4690-FF25-5AFE-E87D-0E17856AEE91}"/>
                  </a:ext>
                </a:extLst>
              </p:cNvPr>
              <p:cNvSpPr txBox="1"/>
              <p:nvPr/>
            </p:nvSpPr>
            <p:spPr>
              <a:xfrm>
                <a:off x="1222362" y="4105655"/>
                <a:ext cx="34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21D4690-FF25-5AFE-E87D-0E17856A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62" y="4105655"/>
                <a:ext cx="341784" cy="369332"/>
              </a:xfrm>
              <a:prstGeom prst="rect">
                <a:avLst/>
              </a:prstGeom>
              <a:blipFill>
                <a:blip r:embed="rId7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585BD9-6498-7D8B-26A2-CB50DEC2FE2F}"/>
              </a:ext>
            </a:extLst>
          </p:cNvPr>
          <p:cNvSpPr txBox="1"/>
          <p:nvPr/>
        </p:nvSpPr>
        <p:spPr>
          <a:xfrm>
            <a:off x="3707904" y="6448705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23508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Reti neurali, implementazioni hardware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F2D8304-A519-8363-5188-168DE2FD5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692696"/>
            <a:ext cx="792088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Le prime implementazioni dei neuroni artificiali, negli anni ’50 e ‘60, sono hardware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Collegamenti costruiti tramite </a:t>
            </a:r>
            <a:r>
              <a:rPr lang="it-IT" b="1" dirty="0"/>
              <a:t>cavi</a:t>
            </a:r>
            <a:r>
              <a:rPr lang="it-IT" dirty="0"/>
              <a:t>, numeri codificati attraverso un </a:t>
            </a:r>
            <a:r>
              <a:rPr lang="it-IT" b="1" dirty="0"/>
              <a:t>segnale elettrico</a:t>
            </a:r>
            <a:r>
              <a:rPr lang="it-IT" dirty="0"/>
              <a:t>, pesi implementati con </a:t>
            </a:r>
            <a:r>
              <a:rPr lang="it-IT" b="1" dirty="0"/>
              <a:t>resistenze</a:t>
            </a:r>
            <a:r>
              <a:rPr lang="it-IT" dirty="0"/>
              <a:t> e </a:t>
            </a:r>
            <a:r>
              <a:rPr lang="it-IT" b="1" dirty="0"/>
              <a:t>potenziometri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Oggi, le reti neurali vengono simulate all’interno del calcolatore</a:t>
            </a:r>
          </a:p>
        </p:txBody>
      </p:sp>
      <p:pic>
        <p:nvPicPr>
          <p:cNvPr id="27650" name="Picture 2" descr="Frank Rosenblatt with a Mark I Perceptron computer in 1960 :  r/interestingasfuck">
            <a:extLst>
              <a:ext uri="{FF2B5EF4-FFF2-40B4-BE49-F238E27FC236}">
                <a16:creationId xmlns:a16="http://schemas.microsoft.com/office/drawing/2014/main" id="{C8D68B13-ED12-E8C4-06A8-6212C7CE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40265"/>
            <a:ext cx="3227229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El Mark I Perceptron | Interactive Chaos">
            <a:extLst>
              <a:ext uri="{FF2B5EF4-FFF2-40B4-BE49-F238E27FC236}">
                <a16:creationId xmlns:a16="http://schemas.microsoft.com/office/drawing/2014/main" id="{7C7D4C43-1F3A-1723-7A3B-4BB2B811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0265"/>
            <a:ext cx="3201270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8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Reti neurali, addestramento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F2D8304-A519-8363-5188-168DE2FD5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548680"/>
            <a:ext cx="792088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Alla rete neurale vengono mostrati una serie di esempi relativi al concetto che si vuole apprendere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Ciascun esempio è costituito da degli input, associati con un output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Si vogliono imparare dei pesi, nella rete neurale, che consentano di costruire una mappatura fra input e output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La rete neurale apprende dunque una </a:t>
            </a:r>
            <a:r>
              <a:rPr lang="it-IT" b="1" dirty="0"/>
              <a:t>funzione matematica</a:t>
            </a:r>
            <a:r>
              <a:rPr lang="it-IT" dirty="0"/>
              <a:t> fra input e output numerici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CE1D61-4640-7E2F-3FD9-663A244A7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7" y="3031604"/>
            <a:ext cx="3987800" cy="13335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7D29BB-7B48-DFF7-A818-EB1D3761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33" y="3031604"/>
            <a:ext cx="3683000" cy="2286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76A1A4-2A81-F77B-AF4B-0F9C68E78F2E}"/>
              </a:ext>
            </a:extLst>
          </p:cNvPr>
          <p:cNvSpPr txBox="1"/>
          <p:nvPr/>
        </p:nvSpPr>
        <p:spPr>
          <a:xfrm>
            <a:off x="4897415" y="5543492"/>
            <a:ext cx="29819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valore = - 34.8 * superficie</a:t>
            </a:r>
          </a:p>
          <a:p>
            <a:r>
              <a:rPr lang="en-GB" sz="1400" dirty="0"/>
              <a:t>	+ 57740.3 * camere</a:t>
            </a:r>
          </a:p>
          <a:p>
            <a:r>
              <a:rPr lang="en-GB" sz="1400" dirty="0"/>
              <a:t>	+ 39347.8 * granito</a:t>
            </a:r>
          </a:p>
          <a:p>
            <a:r>
              <a:rPr lang="en-GB" sz="1400" dirty="0"/>
              <a:t>	+ 49276.1 * ristrutturata</a:t>
            </a:r>
          </a:p>
          <a:p>
            <a:r>
              <a:rPr lang="en-GB" sz="1400" dirty="0"/>
              <a:t>	- 7843.3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4AB16C-035F-50B2-3B09-23754CD32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7" y="4504189"/>
            <a:ext cx="3719302" cy="224586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6C5C3E-D00E-7F56-B335-DC89EB1C15CE}"/>
              </a:ext>
            </a:extLst>
          </p:cNvPr>
          <p:cNvSpPr txBox="1"/>
          <p:nvPr/>
        </p:nvSpPr>
        <p:spPr>
          <a:xfrm>
            <a:off x="289891" y="3171748"/>
            <a:ext cx="248786" cy="410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GB" sz="900" dirty="0"/>
              <a:t>1</a:t>
            </a:r>
            <a:br>
              <a:rPr lang="en-GB" sz="900" dirty="0"/>
            </a:br>
            <a:r>
              <a:rPr lang="en-GB" sz="900" dirty="0"/>
              <a:t>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D52A52-2D95-548B-DFDB-359012148337}"/>
              </a:ext>
            </a:extLst>
          </p:cNvPr>
          <p:cNvSpPr txBox="1"/>
          <p:nvPr/>
        </p:nvSpPr>
        <p:spPr>
          <a:xfrm>
            <a:off x="290507" y="3498234"/>
            <a:ext cx="248786" cy="410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GB" sz="900" dirty="0"/>
              <a:t>3</a:t>
            </a:r>
            <a:br>
              <a:rPr lang="en-GB" sz="900" dirty="0"/>
            </a:br>
            <a:r>
              <a:rPr lang="en-GB" sz="900" dirty="0"/>
              <a:t>4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A25F82-05BD-6228-2E6E-C6D92439F013}"/>
              </a:ext>
            </a:extLst>
          </p:cNvPr>
          <p:cNvSpPr txBox="1"/>
          <p:nvPr/>
        </p:nvSpPr>
        <p:spPr>
          <a:xfrm>
            <a:off x="289891" y="3821782"/>
            <a:ext cx="248786" cy="410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GB" sz="900" dirty="0"/>
              <a:t>5</a:t>
            </a:r>
            <a:br>
              <a:rPr lang="en-GB" sz="900" dirty="0"/>
            </a:br>
            <a:r>
              <a:rPr lang="en-GB" sz="900" dirty="0"/>
              <a:t>6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DA10205-93AD-4329-F007-3E11DB9AA355}"/>
              </a:ext>
            </a:extLst>
          </p:cNvPr>
          <p:cNvSpPr txBox="1"/>
          <p:nvPr/>
        </p:nvSpPr>
        <p:spPr>
          <a:xfrm>
            <a:off x="292149" y="4148268"/>
            <a:ext cx="248786" cy="24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GB" sz="900" dirty="0"/>
              <a:t>7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4B0BDA4-EDBC-210B-9AB0-1EDD393A4D94}"/>
              </a:ext>
            </a:extLst>
          </p:cNvPr>
          <p:cNvSpPr/>
          <p:nvPr/>
        </p:nvSpPr>
        <p:spPr bwMode="auto">
          <a:xfrm>
            <a:off x="539552" y="3041670"/>
            <a:ext cx="681079" cy="130078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2" charset="-128"/>
              </a:rPr>
              <a:t>superficie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B906F70-E155-AAD5-5BE9-939A70FC3D34}"/>
              </a:ext>
            </a:extLst>
          </p:cNvPr>
          <p:cNvSpPr txBox="1"/>
          <p:nvPr/>
        </p:nvSpPr>
        <p:spPr>
          <a:xfrm>
            <a:off x="571494" y="4653136"/>
            <a:ext cx="544122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/>
              <a:t>superficie</a:t>
            </a:r>
          </a:p>
        </p:txBody>
      </p:sp>
    </p:spTree>
    <p:extLst>
      <p:ext uri="{BB962C8B-B14F-4D97-AF65-F5344CB8AC3E}">
        <p14:creationId xmlns:p14="http://schemas.microsoft.com/office/powerpoint/2010/main" val="321079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Deep neural networks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F2D8304-A519-8363-5188-168DE2FD5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684565"/>
            <a:ext cx="792088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Ci sono dei limiti a quello che è possibile fare con un singolo neurone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Più neuroni, organizzati su più livelli (deep neural network)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L’architettura è stabilita a priori, solo i pesi vengono appresi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8EBAE3A-8524-CE54-4BD5-1CA407A2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94" y="2133463"/>
            <a:ext cx="5164211" cy="367180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3A3FF7B-CF9C-36C0-6265-5DE5ECDD1E37}"/>
              </a:ext>
            </a:extLst>
          </p:cNvPr>
          <p:cNvSpPr txBox="1"/>
          <p:nvPr/>
        </p:nvSpPr>
        <p:spPr>
          <a:xfrm>
            <a:off x="633415" y="608400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Esempi interattivi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4DFDCA-D4E9-1A6E-AD12-96CA03D845CB}"/>
              </a:ext>
            </a:extLst>
          </p:cNvPr>
          <p:cNvSpPr txBox="1"/>
          <p:nvPr/>
        </p:nvSpPr>
        <p:spPr>
          <a:xfrm>
            <a:off x="6067910" y="6084004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Neural network zoo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Bibliografia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99CD20F-C95E-9017-5031-8359B9290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24744"/>
            <a:ext cx="792088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2"/>
              </a:rPr>
              <a:t>Video: Prof. Nick Bostrom - Artificial Intelligence Will be The Greatest Revolution in History, 2017 </a:t>
            </a:r>
            <a:endParaRPr lang="it-IT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3"/>
              </a:rPr>
              <a:t>Video: Creating AI Could Be the Biggest &amp; Last Event in Human History | Stephen Hawking |Google Zeitgeist, 2015 </a:t>
            </a:r>
            <a:endParaRPr lang="it-IT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4"/>
              </a:rPr>
              <a:t>Video: Storia e Futuro dell'Intelligenza Artificiale, - con Chris Bishop, 2017 </a:t>
            </a:r>
            <a:endParaRPr lang="it-IT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5"/>
              </a:rPr>
              <a:t>Video: Consciousness in Artificial Intelligence | John Searle | Talks at Google, 2015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5"/>
              </a:rPr>
              <a:t>A Brief History of AI: How to Prevent Another Winter (A Critical Review), 2021</a:t>
            </a:r>
            <a:endParaRPr lang="it-IT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it-IT" dirty="0">
                <a:hlinkClick r:id="rId6"/>
              </a:rPr>
              <a:t>The History of Artificial Intelligence, University of Washington, 2006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13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825161"/>
            <a:ext cx="748823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9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IA «Forte» vs IA «Debole»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C6DC70-4058-C926-C30D-C4FEC6E3ACA3}"/>
              </a:ext>
            </a:extLst>
          </p:cNvPr>
          <p:cNvSpPr txBox="1"/>
          <p:nvPr/>
        </p:nvSpPr>
        <p:spPr>
          <a:xfrm>
            <a:off x="467544" y="1014701"/>
            <a:ext cx="670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IA Forte (Generale)</a:t>
            </a:r>
            <a:r>
              <a:rPr lang="it-IT" sz="2000" dirty="0"/>
              <a:t>:</a:t>
            </a:r>
          </a:p>
          <a:p>
            <a:endParaRPr lang="en-GB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366E2B-B3BD-C814-A50C-2D0D45C908C0}"/>
              </a:ext>
            </a:extLst>
          </p:cNvPr>
          <p:cNvSpPr txBox="1"/>
          <p:nvPr/>
        </p:nvSpPr>
        <p:spPr>
          <a:xfrm>
            <a:off x="633415" y="1499880"/>
            <a:ext cx="79710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i="1" dirty="0"/>
              <a:t>«Il computer, opportunamente programmato con i giusti input e output, avrebbe quindi una mente esattamente nello stesso senso in cui gli esseri umani hanno la mente» </a:t>
            </a:r>
            <a:r>
              <a:rPr lang="it-IT" sz="2000" dirty="0"/>
              <a:t>(Searle, 1999)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Macchina che è in grado di applicare intelligenza alla risoluzione di qualsiasi problema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11B368-A490-5BC0-9E22-1C154471F857}"/>
              </a:ext>
            </a:extLst>
          </p:cNvPr>
          <p:cNvSpPr txBox="1"/>
          <p:nvPr/>
        </p:nvSpPr>
        <p:spPr>
          <a:xfrm>
            <a:off x="467544" y="4077072"/>
            <a:ext cx="670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IA Debole (Ristretta)</a:t>
            </a:r>
            <a:r>
              <a:rPr lang="it-IT" sz="2000" dirty="0"/>
              <a:t>:</a:t>
            </a:r>
          </a:p>
          <a:p>
            <a:endParaRPr lang="en-GB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334681-45C0-1C76-55C6-7EB20AA4C0F9}"/>
              </a:ext>
            </a:extLst>
          </p:cNvPr>
          <p:cNvSpPr txBox="1"/>
          <p:nvPr/>
        </p:nvSpPr>
        <p:spPr>
          <a:xfrm>
            <a:off x="633415" y="4584560"/>
            <a:ext cx="7971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Implementa una parte limitata della mente, o risolve uno specifico problema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Ad esempio: riconoscimento di immagini, traduzione </a:t>
            </a:r>
          </a:p>
        </p:txBody>
      </p:sp>
    </p:spTree>
    <p:extLst>
      <p:ext uri="{BB962C8B-B14F-4D97-AF65-F5344CB8AC3E}">
        <p14:creationId xmlns:p14="http://schemas.microsoft.com/office/powerpoint/2010/main" val="109467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817855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Alan Turing (1912 - 1954)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C6DC70-4058-C926-C30D-C4FEC6E3ACA3}"/>
              </a:ext>
            </a:extLst>
          </p:cNvPr>
          <p:cNvSpPr txBox="1"/>
          <p:nvPr/>
        </p:nvSpPr>
        <p:spPr>
          <a:xfrm>
            <a:off x="395536" y="1628800"/>
            <a:ext cx="506273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Matematico, logico, crittografo e filosofo britannico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Diede un contributo fondamentale alla violazione dei cifrari tedeschi, come Enigma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Considerato uno dei padri dell'</a:t>
            </a:r>
            <a:r>
              <a:rPr lang="it-IT" sz="2000" b="1" dirty="0"/>
              <a:t>informatica moderna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Formalizzò per primo i concetti di </a:t>
            </a:r>
            <a:r>
              <a:rPr lang="it-IT" sz="2000" b="1" dirty="0"/>
              <a:t>Algoritmo</a:t>
            </a:r>
            <a:r>
              <a:rPr lang="it-IT" sz="2000" dirty="0"/>
              <a:t> e di </a:t>
            </a:r>
            <a:r>
              <a:rPr lang="it-IT" sz="2000" b="1" dirty="0"/>
              <a:t>Computazione</a:t>
            </a:r>
            <a:r>
              <a:rPr lang="it-IT" sz="2000" dirty="0"/>
              <a:t>, attraverso la Macchina di Turing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B14B76-0AF1-41AF-8B8F-8352FC14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82" y="1819068"/>
            <a:ext cx="2663378" cy="36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Il Test di Turing / The Imitation Game (1950)</a:t>
            </a:r>
          </a:p>
        </p:txBody>
      </p:sp>
      <p:pic>
        <p:nvPicPr>
          <p:cNvPr id="6" name="Picture 2" descr="The Imitation Game - Wikipedia">
            <a:extLst>
              <a:ext uri="{FF2B5EF4-FFF2-40B4-BE49-F238E27FC236}">
                <a16:creationId xmlns:a16="http://schemas.microsoft.com/office/drawing/2014/main" id="{434E708A-3457-97BE-F1E3-28678080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908719"/>
            <a:ext cx="2189088" cy="344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61A827-335D-C1A4-01A6-A5F791E32AA9}"/>
              </a:ext>
            </a:extLst>
          </p:cNvPr>
          <p:cNvSpPr txBox="1"/>
          <p:nvPr/>
        </p:nvSpPr>
        <p:spPr>
          <a:xfrm>
            <a:off x="527746" y="980728"/>
            <a:ext cx="56284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Oltre a ciò, si interessò alla questione di definire un concetto di comportamento intelligente per le macchine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Proposta del </a:t>
            </a:r>
            <a:r>
              <a:rPr lang="it-IT" sz="2000" b="1" dirty="0"/>
              <a:t>Test di Turing</a:t>
            </a:r>
            <a:r>
              <a:rPr lang="it-IT" sz="2000" dirty="0"/>
              <a:t> </a:t>
            </a:r>
            <a:r>
              <a:rPr lang="it-IT" sz="2000" i="1" dirty="0"/>
              <a:t>(«Computing Machinery and Intelligence», Mind, 1950)</a:t>
            </a:r>
            <a:endParaRPr lang="it-IT" sz="2000" b="1" i="1" dirty="0"/>
          </a:p>
        </p:txBody>
      </p:sp>
      <p:pic>
        <p:nvPicPr>
          <p:cNvPr id="3074" name="Picture 2" descr="Turing test - Wikipedia">
            <a:extLst>
              <a:ext uri="{FF2B5EF4-FFF2-40B4-BE49-F238E27FC236}">
                <a16:creationId xmlns:a16="http://schemas.microsoft.com/office/drawing/2014/main" id="{74BD82B8-624E-ED4D-A88C-A8EA4E9B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64" y="3237774"/>
            <a:ext cx="3819594" cy="29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5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9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Critiche al Test di Turing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61A827-335D-C1A4-01A6-A5F791E32AA9}"/>
              </a:ext>
            </a:extLst>
          </p:cNvPr>
          <p:cNvSpPr txBox="1"/>
          <p:nvPr/>
        </p:nvSpPr>
        <p:spPr>
          <a:xfrm>
            <a:off x="527745" y="980728"/>
            <a:ext cx="7982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it-IT" sz="2000" dirty="0"/>
              <a:t>Nel corso degli anni, il Test di Turing è stato oggetto di critiche da parte di diversi scienziati e filosofi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316C70-FB0D-100D-FFBB-5AA92C823D3E}"/>
              </a:ext>
            </a:extLst>
          </p:cNvPr>
          <p:cNvSpPr txBox="1"/>
          <p:nvPr/>
        </p:nvSpPr>
        <p:spPr>
          <a:xfrm>
            <a:off x="633415" y="1916832"/>
            <a:ext cx="71789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E’ basato unicamente sul linguaggio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E’ antropocentrico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Non tiene in alcun modo in considerazione lo </a:t>
            </a:r>
            <a:r>
              <a:rPr lang="it-IT" sz="2000" b="1" dirty="0"/>
              <a:t>stato interno della macchina</a:t>
            </a:r>
          </a:p>
        </p:txBody>
      </p:sp>
      <p:pic>
        <p:nvPicPr>
          <p:cNvPr id="5122" name="Picture 2" descr="A computer beating humans and passing Turing's test wasn't a fair fight">
            <a:extLst>
              <a:ext uri="{FF2B5EF4-FFF2-40B4-BE49-F238E27FC236}">
                <a16:creationId xmlns:a16="http://schemas.microsoft.com/office/drawing/2014/main" id="{F9A48B7F-8592-BA23-6BD2-C294D61F3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080"/>
            <a:ext cx="3275856" cy="19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6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773240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ea typeface="ＭＳ Ｐゴシック" charset="-128"/>
                <a:cs typeface="Helvetica" pitchFamily="34" charset="0"/>
              </a:rPr>
              <a:t>La Stanza Cinese (John Searle, 1980)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61A827-335D-C1A4-01A6-A5F791E32AA9}"/>
              </a:ext>
            </a:extLst>
          </p:cNvPr>
          <p:cNvSpPr txBox="1"/>
          <p:nvPr/>
        </p:nvSpPr>
        <p:spPr>
          <a:xfrm>
            <a:off x="458861" y="980728"/>
            <a:ext cx="836473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Un computer digitale che esegue un programma </a:t>
            </a:r>
            <a:r>
              <a:rPr lang="it-IT" sz="2000" b="1" dirty="0"/>
              <a:t>non può </a:t>
            </a:r>
            <a:r>
              <a:rPr lang="it-IT" sz="2000" dirty="0"/>
              <a:t>avere una «mente», «comprensione» o «coscienza»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dirty="0"/>
              <a:t>Questo indipendentemente da quanto intelligente o umano il programma possa far sembrare il computer</a:t>
            </a:r>
          </a:p>
        </p:txBody>
      </p:sp>
      <p:pic>
        <p:nvPicPr>
          <p:cNvPr id="6150" name="Picture 6" descr="Joe Lau | Main / The Chinese Room Argument">
            <a:extLst>
              <a:ext uri="{FF2B5EF4-FFF2-40B4-BE49-F238E27FC236}">
                <a16:creationId xmlns:a16="http://schemas.microsoft.com/office/drawing/2014/main" id="{9832E937-8361-C0C0-7226-E3670B23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6" y="3626550"/>
            <a:ext cx="4113482" cy="24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Mind Project - Searle and the Chinese Room Argument">
            <a:extLst>
              <a:ext uri="{FF2B5EF4-FFF2-40B4-BE49-F238E27FC236}">
                <a16:creationId xmlns:a16="http://schemas.microsoft.com/office/drawing/2014/main" id="{007D11B3-0C86-895D-3C3A-C1F1B8A5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52" y="3626550"/>
            <a:ext cx="3698504" cy="25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5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ttangolo 7"/>
          <p:cNvSpPr>
            <a:spLocks noChangeArrowheads="1"/>
          </p:cNvSpPr>
          <p:nvPr/>
        </p:nvSpPr>
        <p:spPr bwMode="auto">
          <a:xfrm>
            <a:off x="633415" y="1816621"/>
            <a:ext cx="7488237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it-IT" sz="1000"/>
          </a:p>
          <a:p>
            <a:endParaRPr lang="it-IT" sz="1400"/>
          </a:p>
          <a:p>
            <a:endParaRPr lang="it-IT" sz="1400"/>
          </a:p>
        </p:txBody>
      </p:sp>
      <p:sp>
        <p:nvSpPr>
          <p:cNvPr id="5" name="CasellaDiTesto 4"/>
          <p:cNvSpPr txBox="1"/>
          <p:nvPr/>
        </p:nvSpPr>
        <p:spPr>
          <a:xfrm>
            <a:off x="3059115" y="107950"/>
            <a:ext cx="59404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it-IT" b="1" dirty="0">
                <a:solidFill>
                  <a:schemeClr val="bg1"/>
                </a:solidFill>
                <a:latin typeface="+mj-lt"/>
                <a:ea typeface="ＭＳ Ｐゴシック" charset="-128"/>
                <a:cs typeface="Helvetica" pitchFamily="34" charset="0"/>
              </a:rPr>
              <a:t>Approcci all’Intelligenza Artificiale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02756-42A3-52BD-553C-2DF6ED04E0BE}"/>
              </a:ext>
            </a:extLst>
          </p:cNvPr>
          <p:cNvSpPr txBox="1"/>
          <p:nvPr/>
        </p:nvSpPr>
        <p:spPr>
          <a:xfrm>
            <a:off x="395536" y="1007354"/>
            <a:ext cx="8424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/>
              <a:t>Storicamente, troviamo due approcci all’Intelligenza Artificiale: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253BD1-8A1A-EFA0-F2A0-D3D28CE5A97A}"/>
              </a:ext>
            </a:extLst>
          </p:cNvPr>
          <p:cNvSpPr txBox="1"/>
          <p:nvPr/>
        </p:nvSpPr>
        <p:spPr>
          <a:xfrm>
            <a:off x="633415" y="1484784"/>
            <a:ext cx="71789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Simbolico</a:t>
            </a:r>
            <a:r>
              <a:rPr lang="it-IT" sz="2000" dirty="0"/>
              <a:t> (sistemi esperti)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000" b="1" dirty="0"/>
              <a:t>Connettivista</a:t>
            </a:r>
            <a:r>
              <a:rPr lang="it-IT" sz="2000" dirty="0"/>
              <a:t> (reti neurali)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B727CD-38AC-46B0-52E8-545F5D9F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64" y="3140968"/>
            <a:ext cx="789827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1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a di Offic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2" charset="-128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25364</TotalTime>
  <Words>2374</Words>
  <Application>Microsoft Macintosh PowerPoint</Application>
  <PresentationFormat>Presentazione su schermo (4:3)</PresentationFormat>
  <Paragraphs>244</Paragraphs>
  <Slides>34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Helvetica</vt:lpstr>
      <vt:lpstr>Tema1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Mauro.VOLPONI</dc:creator>
  <cp:lastModifiedBy>Andrea Brunello</cp:lastModifiedBy>
  <cp:revision>675</cp:revision>
  <cp:lastPrinted>2014-06-30T07:26:11Z</cp:lastPrinted>
  <dcterms:created xsi:type="dcterms:W3CDTF">2011-05-03T09:42:11Z</dcterms:created>
  <dcterms:modified xsi:type="dcterms:W3CDTF">2022-07-07T13:37:53Z</dcterms:modified>
</cp:coreProperties>
</file>